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257" r:id="rId4"/>
    <p:sldId id="271" r:id="rId5"/>
    <p:sldId id="272" r:id="rId6"/>
    <p:sldId id="274" r:id="rId7"/>
    <p:sldId id="258" r:id="rId8"/>
    <p:sldId id="279" r:id="rId9"/>
    <p:sldId id="280" r:id="rId1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8436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7175" y="-11796713"/>
            <a:ext cx="16656050" cy="124920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7175" y="-11796713"/>
            <a:ext cx="16656050" cy="124920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F91A6-10EC-4D2D-BED7-68E1FE52998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F4D0F-6E6B-4C5F-917D-59BA99187F6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9575" y="381000"/>
            <a:ext cx="2151063" cy="5710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302375" cy="5710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862DB-8C41-4B82-BC24-B1955E5B24E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8D295-84A3-4C83-9698-C1BC05CC6C1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83A4-9D20-4FF1-86CC-A1554FDED63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9C13A-4618-443B-BCD7-EFF709872C1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C6B3C-6730-4BC5-AB47-C7DBE9393D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6D8DA-6B5C-4514-A951-2961BA23ABD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7D560-4C9C-4E5C-B70D-14B48D36796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1E41C-4C5A-46B7-8B09-D5E801AAAA6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C9830-1056-4374-AB7F-C80835EF1B5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05B26-34CD-4F97-8D5A-DA5B08A809E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7E20E-4A83-48F9-AD9A-B588711FAD4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45081-8668-489B-ABDF-E00FCABA4C2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468313"/>
            <a:ext cx="2151062" cy="565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68313"/>
            <a:ext cx="6300788" cy="565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F174D-A791-4729-9010-3BA170EE222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468313"/>
            <a:ext cx="7767637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0C173-A12B-4D73-930C-D9CBDBFACCF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C55E2-F2C3-45E2-8F98-1D502B4EB3B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6825" cy="4110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08413" cy="4110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5C29-E761-494C-B282-D8F877C248D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689A4-B4E8-4EFF-8EB7-97C42D3474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8535C-D2EE-409B-B3E3-3E0FA0A141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44DCA-613E-4320-8354-F944680D788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BC2BC-67E2-4A36-B916-5E33D8E84E9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D5F7E-4596-4B64-9C11-C0FE3071033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-8410575" y="1588"/>
            <a:ext cx="17541875" cy="13689012"/>
            <a:chOff x="-5298" y="1"/>
            <a:chExt cx="11050" cy="8623"/>
          </a:xfrm>
        </p:grpSpPr>
        <p:sp>
          <p:nvSpPr>
            <p:cNvPr id="1026" name="Freeform 2"/>
            <p:cNvSpPr>
              <a:spLocks noChangeArrowheads="1"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/>
            </a:custGeom>
            <a:gradFill rotWithShape="0">
              <a:gsLst>
                <a:gs pos="0">
                  <a:srgbClr val="172F75"/>
                </a:gs>
                <a:gs pos="100000">
                  <a:srgbClr val="3366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-5298" y="1"/>
              <a:ext cx="10596" cy="8624"/>
            </a:xfrm>
            <a:custGeom>
              <a:avLst/>
              <a:gdLst>
                <a:gd name="G0" fmla="sin 10800 17694720"/>
                <a:gd name="G1" fmla="+- G0 10800 0"/>
                <a:gd name="G2" fmla="cos 10800 17694720"/>
                <a:gd name="G3" fmla="+- G2 10800 0"/>
                <a:gd name="G4" fmla="sin 10800 0"/>
                <a:gd name="G5" fmla="+- G4 10800 0"/>
                <a:gd name="G6" fmla="cos 10800 0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799 w 21600"/>
                <a:gd name="T13" fmla="*/ 0 h 21600"/>
                <a:gd name="T14" fmla="*/ 21599 w 21600"/>
                <a:gd name="T15" fmla="*/ 107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605838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023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083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023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C782E5-E523-46BE-B400-C1F11D9D2CF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2055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7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-7761288" y="1465263"/>
            <a:ext cx="16903701" cy="10783887"/>
            <a:chOff x="-4889" y="923"/>
            <a:chExt cx="10648" cy="6793"/>
          </a:xfrm>
        </p:grpSpPr>
        <p:sp>
          <p:nvSpPr>
            <p:cNvPr id="2050" name="Freeform 2"/>
            <p:cNvSpPr>
              <a:spLocks noChangeArrowheads="1"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/>
            </a:custGeom>
            <a:gradFill rotWithShape="0">
              <a:gsLst>
                <a:gs pos="0">
                  <a:srgbClr val="172F75"/>
                </a:gs>
                <a:gs pos="100000">
                  <a:srgbClr val="3366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-4889" y="923"/>
              <a:ext cx="8474" cy="6794"/>
            </a:xfrm>
            <a:custGeom>
              <a:avLst/>
              <a:gdLst>
                <a:gd name="G0" fmla="sin 10800 0"/>
                <a:gd name="G1" fmla="+- G0 10800 0"/>
                <a:gd name="G2" fmla="cos 10800 0"/>
                <a:gd name="G3" fmla="+- G2 10800 0"/>
                <a:gd name="G4" fmla="sin 10800 0"/>
                <a:gd name="G5" fmla="+- G4 10800 0"/>
                <a:gd name="G6" fmla="cos 10800 0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799 w 21600"/>
                <a:gd name="T13" fmla="*/ 174 h 21600"/>
                <a:gd name="T14" fmla="*/ 21599 w 21600"/>
                <a:gd name="T15" fmla="*/ 107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21600" y="10800"/>
                  </a:move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21600" y="10800"/>
                  </a:move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</a:path>
              </a:pathLst>
            </a:custGeom>
            <a:noFill/>
            <a:ln w="12600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93813" y="468313"/>
            <a:ext cx="7767637" cy="143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02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08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02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7DF243-5B97-473F-8107-6E8E92EEDD0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4838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79512" y="1700808"/>
            <a:ext cx="8610600" cy="11430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dirty="0" smtClean="0"/>
              <a:t>Lesson One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996952"/>
            <a:ext cx="8610600" cy="1168400"/>
          </a:xfrm>
        </p:spPr>
        <p:txBody>
          <a:bodyPr lIns="92160" tIns="46080" rIns="92160" bIns="46080" anchor="ctr"/>
          <a:lstStyle/>
          <a:p>
            <a:pPr marL="0" indent="0" algn="ctr" eaLnBrk="1" hangingPunct="1">
              <a:buClrTx/>
              <a:buSzPct val="80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Beat and Rhythm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19100"/>
            <a:ext cx="8534400" cy="76358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Beat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57200" y="1295400"/>
            <a:ext cx="8229600" cy="1747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Stop for a minute and feel your pulse.  If you are sitting in one place, your heart will probably be beating very regularly.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838200" y="3352800"/>
            <a:ext cx="58674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5" name="Group 4"/>
          <p:cNvGrpSpPr>
            <a:grpSpLocks/>
          </p:cNvGrpSpPr>
          <p:nvPr/>
        </p:nvGrpSpPr>
        <p:grpSpPr bwMode="auto">
          <a:xfrm>
            <a:off x="1905000" y="2762250"/>
            <a:ext cx="5256213" cy="531813"/>
            <a:chOff x="1200" y="1740"/>
            <a:chExt cx="3311" cy="335"/>
          </a:xfrm>
        </p:grpSpPr>
        <p:sp>
          <p:nvSpPr>
            <p:cNvPr id="5127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28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29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30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26" name="Rectangle 9"/>
          <p:cNvSpPr>
            <a:spLocks noChangeArrowheads="1"/>
          </p:cNvSpPr>
          <p:nvPr/>
        </p:nvSpPr>
        <p:spPr bwMode="auto">
          <a:xfrm>
            <a:off x="457200" y="4327525"/>
            <a:ext cx="8382000" cy="1747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dirty="0">
                <a:solidFill>
                  <a:srgbClr val="000000"/>
                </a:solidFill>
                <a:latin typeface="Arial" charset="0"/>
              </a:rPr>
              <a:t>In music we also have a </a:t>
            </a:r>
            <a:r>
              <a:rPr lang="en-CA" b="1" dirty="0">
                <a:solidFill>
                  <a:srgbClr val="FF0033"/>
                </a:solidFill>
                <a:latin typeface="Arial" charset="0"/>
              </a:rPr>
              <a:t>pulse</a:t>
            </a:r>
            <a:r>
              <a:rPr lang="en-CA" dirty="0">
                <a:solidFill>
                  <a:srgbClr val="FF0033"/>
                </a:solidFill>
                <a:latin typeface="Arial" charset="0"/>
              </a:rPr>
              <a:t> or </a:t>
            </a:r>
            <a:r>
              <a:rPr lang="en-CA" b="1" dirty="0">
                <a:solidFill>
                  <a:srgbClr val="FF0033"/>
                </a:solidFill>
                <a:latin typeface="Arial" charset="0"/>
              </a:rPr>
              <a:t>beat</a:t>
            </a:r>
            <a:r>
              <a:rPr lang="en-CA" dirty="0">
                <a:solidFill>
                  <a:srgbClr val="000000"/>
                </a:solidFill>
                <a:latin typeface="Arial" charset="0"/>
              </a:rPr>
              <a:t> which occurs regularly.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dirty="0">
                <a:solidFill>
                  <a:srgbClr val="FF0033"/>
                </a:solidFill>
                <a:latin typeface="Arial" charset="0"/>
              </a:rPr>
              <a:t>On top of the pulse or beat we have the </a:t>
            </a:r>
            <a:r>
              <a:rPr lang="en-CA" b="1" u="sng" dirty="0">
                <a:solidFill>
                  <a:srgbClr val="FF0033"/>
                </a:solidFill>
                <a:latin typeface="Arial" charset="0"/>
              </a:rPr>
              <a:t>rhythm</a:t>
            </a:r>
            <a:r>
              <a:rPr lang="en-CA" dirty="0">
                <a:solidFill>
                  <a:srgbClr val="FF0033"/>
                </a:solidFill>
                <a:latin typeface="Arial" charset="0"/>
              </a:rPr>
              <a:t> which is made up of shorter and longer </a:t>
            </a:r>
            <a:r>
              <a:rPr lang="en-CA" dirty="0" smtClean="0">
                <a:solidFill>
                  <a:srgbClr val="FF0033"/>
                </a:solidFill>
                <a:latin typeface="Arial" charset="0"/>
              </a:rPr>
              <a:t>durations or sounds</a:t>
            </a:r>
            <a:r>
              <a:rPr lang="en-CA" b="1" dirty="0" smtClean="0">
                <a:solidFill>
                  <a:srgbClr val="FF0033"/>
                </a:solidFill>
                <a:latin typeface="Arial" charset="0"/>
              </a:rPr>
              <a:t>.   </a:t>
            </a: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CA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Finding the Beat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196752"/>
            <a:ext cx="82089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+mj-lt"/>
              </a:rPr>
              <a:t>A </a:t>
            </a:r>
            <a:r>
              <a:rPr lang="en-GB" sz="1600" b="1" u="sng" dirty="0">
                <a:solidFill>
                  <a:schemeClr val="tx1"/>
                </a:solidFill>
                <a:latin typeface="+mj-lt"/>
              </a:rPr>
              <a:t>STEADY BEAT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 is an unchanging continuous pulse.  This is different from the 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rhythm patterns 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of a specific song.  To illustrate a steady beat, tap with each underlined syllable as you sing the song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.</a:t>
            </a:r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            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Do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you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know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the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</a:t>
            </a:r>
            <a:r>
              <a:rPr lang="en-GB" u="sng" dirty="0" err="1">
                <a:solidFill>
                  <a:schemeClr val="tx1"/>
                </a:solidFill>
                <a:latin typeface="+mj-lt"/>
              </a:rPr>
              <a:t>m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uf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-fin       </a:t>
            </a:r>
            <a:r>
              <a:rPr lang="en-GB" u="sng" dirty="0">
                <a:solidFill>
                  <a:schemeClr val="tx1"/>
                </a:solidFill>
                <a:latin typeface="+mj-lt"/>
              </a:rPr>
              <a:t>m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an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, the </a:t>
            </a: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endParaRPr lang="en-GB" u="sng" dirty="0" smtClean="0">
              <a:solidFill>
                <a:schemeClr val="tx1"/>
              </a:solidFill>
              <a:latin typeface="+mj-lt"/>
            </a:endParaRPr>
          </a:p>
          <a:p>
            <a:endParaRPr lang="en-GB" u="sng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			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muf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-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fin  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man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the   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muf</a:t>
            </a:r>
            <a:r>
              <a:rPr lang="en-GB" u="sng" dirty="0">
                <a:solidFill>
                  <a:schemeClr val="tx1"/>
                </a:solidFill>
                <a:latin typeface="+mj-lt"/>
              </a:rPr>
              <a:t>-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fin   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man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r>
              <a:rPr lang="en-CA" dirty="0" smtClean="0">
                <a:solidFill>
                  <a:schemeClr val="tx1"/>
                </a:solidFill>
                <a:latin typeface="+mj-lt"/>
              </a:rPr>
              <a:t>	</a:t>
            </a:r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u="sng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	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		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Do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you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	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know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the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  </a:t>
            </a:r>
            <a:r>
              <a:rPr lang="en-GB" u="sng" dirty="0" err="1">
                <a:solidFill>
                  <a:schemeClr val="tx1"/>
                </a:solidFill>
                <a:latin typeface="+mj-lt"/>
              </a:rPr>
              <a:t>m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uf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-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fin      </a:t>
            </a:r>
            <a:r>
              <a:rPr lang="en-GB" u="sng" dirty="0">
                <a:solidFill>
                  <a:schemeClr val="tx1"/>
                </a:solidFill>
                <a:latin typeface="+mj-lt"/>
              </a:rPr>
              <a:t>m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an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who</a:t>
            </a: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	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		</a:t>
            </a:r>
          </a:p>
          <a:p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			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lives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on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  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Dru-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ry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  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Lane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</a:t>
            </a:r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907704" y="2420888"/>
            <a:ext cx="5256213" cy="531813"/>
            <a:chOff x="1200" y="1740"/>
            <a:chExt cx="3311" cy="335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1907704" y="3573016"/>
            <a:ext cx="5256213" cy="531813"/>
            <a:chOff x="1200" y="1740"/>
            <a:chExt cx="3311" cy="335"/>
          </a:xfrm>
        </p:grpSpPr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4" name="Group 4"/>
          <p:cNvGrpSpPr>
            <a:grpSpLocks/>
          </p:cNvGrpSpPr>
          <p:nvPr/>
        </p:nvGrpSpPr>
        <p:grpSpPr bwMode="auto">
          <a:xfrm>
            <a:off x="1979712" y="4653136"/>
            <a:ext cx="5256213" cy="531813"/>
            <a:chOff x="1200" y="1740"/>
            <a:chExt cx="3311" cy="335"/>
          </a:xfrm>
        </p:grpSpPr>
        <p:sp>
          <p:nvSpPr>
            <p:cNvPr id="1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" name="Group 4"/>
          <p:cNvGrpSpPr>
            <a:grpSpLocks/>
          </p:cNvGrpSpPr>
          <p:nvPr/>
        </p:nvGrpSpPr>
        <p:grpSpPr bwMode="auto">
          <a:xfrm>
            <a:off x="1979712" y="5805264"/>
            <a:ext cx="5256213" cy="531813"/>
            <a:chOff x="1200" y="1740"/>
            <a:chExt cx="3311" cy="335"/>
          </a:xfrm>
        </p:grpSpPr>
        <p:sp>
          <p:nvSpPr>
            <p:cNvPr id="20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Adding the rhythm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124744"/>
            <a:ext cx="70567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RHYTHM PATTERNS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are patterns of sound that fit within the steady beat.  To illustrate this, tap as you sing each word of “The Muffin Man”. </a:t>
            </a:r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Go back to slide 2 and try tapping the rhythm as you sing.  In a song that has lyrics, </a:t>
            </a:r>
            <a:r>
              <a:rPr lang="en-GB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rhythm is actually the individual syllables of the words</a:t>
            </a:r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ability to keep a steady beat is developed over time, and can be started with very young children.  This skill is required for walking, talking, using a pair of scissors and  bouncing a ball, </a:t>
            </a:r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reading with fluency.  Feeling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moving to steady beat develops a sense of time and the ability to organize and coordinate movements within time.   </a:t>
            </a:r>
          </a:p>
          <a:p>
            <a:endParaRPr lang="en-GB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Beat and Rhythm Together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196752"/>
            <a:ext cx="82089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+mj-lt"/>
              </a:rPr>
              <a:t>The left hand is going to tap the steady beat while the right hand taps the rhythm.  It will be performed twice.  The first time I will sing the words.  The second time I will be thinking the words in my head while performing the beat and rhythm.  </a:t>
            </a: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            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Do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you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know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the   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muf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-fin   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man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, the </a:t>
            </a:r>
          </a:p>
          <a:p>
            <a:endParaRPr lang="en-GB" u="sng" dirty="0" smtClean="0">
              <a:solidFill>
                <a:schemeClr val="tx1"/>
              </a:solidFill>
              <a:latin typeface="+mj-lt"/>
            </a:endParaRPr>
          </a:p>
          <a:p>
            <a:endParaRPr lang="en-GB" u="sng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			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muf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-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fin  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man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the   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muf</a:t>
            </a:r>
            <a:r>
              <a:rPr lang="en-GB" u="sng" dirty="0">
                <a:solidFill>
                  <a:schemeClr val="tx1"/>
                </a:solidFill>
                <a:latin typeface="+mj-lt"/>
              </a:rPr>
              <a:t>-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fin   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man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r>
              <a:rPr lang="en-CA" dirty="0" smtClean="0">
                <a:solidFill>
                  <a:schemeClr val="tx1"/>
                </a:solidFill>
                <a:latin typeface="+mj-lt"/>
              </a:rPr>
              <a:t>	</a:t>
            </a:r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u="sng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	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		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Do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you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	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know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the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  </a:t>
            </a:r>
            <a:r>
              <a:rPr lang="en-GB" u="sng" dirty="0" err="1">
                <a:solidFill>
                  <a:schemeClr val="tx1"/>
                </a:solidFill>
                <a:latin typeface="+mj-lt"/>
              </a:rPr>
              <a:t>m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uf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-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fin      </a:t>
            </a:r>
            <a:r>
              <a:rPr lang="en-GB" u="sng" dirty="0">
                <a:solidFill>
                  <a:schemeClr val="tx1"/>
                </a:solidFill>
                <a:latin typeface="+mj-lt"/>
              </a:rPr>
              <a:t>m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an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who</a:t>
            </a: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	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		</a:t>
            </a:r>
          </a:p>
          <a:p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			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lives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on 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  </a:t>
            </a:r>
            <a:r>
              <a:rPr lang="en-GB" u="sng" dirty="0" err="1" smtClean="0">
                <a:solidFill>
                  <a:schemeClr val="tx1"/>
                </a:solidFill>
                <a:latin typeface="+mj-lt"/>
              </a:rPr>
              <a:t>Dru-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ry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      </a:t>
            </a:r>
            <a:r>
              <a:rPr lang="en-GB" u="sng" dirty="0" smtClean="0">
                <a:solidFill>
                  <a:schemeClr val="tx1"/>
                </a:solidFill>
                <a:latin typeface="+mj-lt"/>
              </a:rPr>
              <a:t>Lane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 </a:t>
            </a:r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907704" y="2420888"/>
            <a:ext cx="5256213" cy="531813"/>
            <a:chOff x="1200" y="1740"/>
            <a:chExt cx="3311" cy="335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1907704" y="3573016"/>
            <a:ext cx="5256213" cy="531813"/>
            <a:chOff x="1200" y="1740"/>
            <a:chExt cx="3311" cy="335"/>
          </a:xfrm>
        </p:grpSpPr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4" name="Group 4"/>
          <p:cNvGrpSpPr>
            <a:grpSpLocks/>
          </p:cNvGrpSpPr>
          <p:nvPr/>
        </p:nvGrpSpPr>
        <p:grpSpPr bwMode="auto">
          <a:xfrm>
            <a:off x="1979712" y="4653136"/>
            <a:ext cx="5256213" cy="531813"/>
            <a:chOff x="1200" y="1740"/>
            <a:chExt cx="3311" cy="335"/>
          </a:xfrm>
        </p:grpSpPr>
        <p:sp>
          <p:nvSpPr>
            <p:cNvPr id="1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" name="Group 4"/>
          <p:cNvGrpSpPr>
            <a:grpSpLocks/>
          </p:cNvGrpSpPr>
          <p:nvPr/>
        </p:nvGrpSpPr>
        <p:grpSpPr bwMode="auto">
          <a:xfrm>
            <a:off x="1979712" y="5805264"/>
            <a:ext cx="5256213" cy="531813"/>
            <a:chOff x="1200" y="1740"/>
            <a:chExt cx="3311" cy="335"/>
          </a:xfrm>
        </p:grpSpPr>
        <p:sp>
          <p:nvSpPr>
            <p:cNvPr id="20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34963"/>
            <a:ext cx="8609013" cy="85566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dirty="0" smtClean="0"/>
              <a:t>Exploring beat and rhythm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556792"/>
            <a:ext cx="7770813" cy="4117975"/>
          </a:xfrm>
        </p:spPr>
        <p:txBody>
          <a:bodyPr/>
          <a:lstStyle/>
          <a:p>
            <a:pPr indent="-339725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1. Open up your course text and listen to “Ed, the Invisible Dragon – use a found sound to keep the beat.  When you become familiar with the song try playing the rhythm of verse.</a:t>
            </a:r>
          </a:p>
          <a:p>
            <a:pPr indent="-339725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2.Listen to one of your favourite pieces.</a:t>
            </a:r>
          </a:p>
          <a:p>
            <a:pPr indent="-339725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3. Keep a beat by patting your knees.</a:t>
            </a:r>
          </a:p>
          <a:p>
            <a:pPr indent="-339725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4. Now listen again and try to clap the rhythm.</a:t>
            </a:r>
          </a:p>
          <a:p>
            <a:pPr indent="-339725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dirty="0" smtClean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Practicing Beat and Rhythm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67638" cy="4110038"/>
          </a:xfrm>
        </p:spPr>
        <p:txBody>
          <a:bodyPr/>
          <a:lstStyle/>
          <a:p>
            <a:r>
              <a:rPr lang="en-CA" sz="2000" dirty="0" smtClean="0">
                <a:solidFill>
                  <a:schemeClr val="tx1"/>
                </a:solidFill>
              </a:rPr>
              <a:t>When you are comfortable with the concept of beat and rhythm. Try it out with your class.</a:t>
            </a:r>
          </a:p>
          <a:p>
            <a:pPr marL="514350" indent="-514350">
              <a:buAutoNum type="arabicPeriod"/>
            </a:pPr>
            <a:r>
              <a:rPr lang="en-CA" sz="2000" dirty="0" smtClean="0">
                <a:solidFill>
                  <a:schemeClr val="tx1"/>
                </a:solidFill>
              </a:rPr>
              <a:t>Choose a rhyme that the class knows.  Speak it while the class keeps a steady beat by stamping alternate feet.</a:t>
            </a:r>
          </a:p>
          <a:p>
            <a:pPr marL="514350" indent="-514350">
              <a:buAutoNum type="arabicPeriod"/>
            </a:pPr>
            <a:r>
              <a:rPr lang="en-CA" sz="2000" dirty="0" smtClean="0">
                <a:solidFill>
                  <a:schemeClr val="tx1"/>
                </a:solidFill>
              </a:rPr>
              <a:t>Now speak the rhyme and clap the rhythm.</a:t>
            </a:r>
          </a:p>
          <a:p>
            <a:pPr marL="514350" indent="-514350">
              <a:buAutoNum type="arabicPeriod"/>
            </a:pPr>
            <a:r>
              <a:rPr lang="en-CA" sz="2000" dirty="0" smtClean="0">
                <a:solidFill>
                  <a:schemeClr val="tx1"/>
                </a:solidFill>
              </a:rPr>
              <a:t>Divide the class in two groups.  One group will stamp the steady beat while the other does the rhythm.  Now switch.</a:t>
            </a:r>
          </a:p>
          <a:p>
            <a:pPr marL="514350" indent="-514350">
              <a:buAutoNum type="arabicPeriod"/>
            </a:pPr>
            <a:r>
              <a:rPr lang="en-CA" sz="2000" dirty="0" smtClean="0">
                <a:solidFill>
                  <a:schemeClr val="tx1"/>
                </a:solidFill>
              </a:rPr>
              <a:t>Now try putting the words in your head and doing the rhythm without the help of the spoken words.</a:t>
            </a:r>
          </a:p>
          <a:p>
            <a:pPr marL="514350" indent="-514350">
              <a:buAutoNum type="arabicPeriod"/>
            </a:pPr>
            <a:r>
              <a:rPr lang="en-CA" sz="2000" dirty="0" smtClean="0">
                <a:solidFill>
                  <a:schemeClr val="tx1"/>
                </a:solidFill>
              </a:rPr>
              <a:t>Find some sounds around the classroom (pencil on the desk; ruler hitting the floor; etc. And perform the beat and rhythm again.</a:t>
            </a:r>
          </a:p>
          <a:p>
            <a:pPr marL="514350" indent="-514350">
              <a:buAutoNum type="arabicPeriod"/>
            </a:pPr>
            <a:r>
              <a:rPr lang="en-CA" sz="2000" dirty="0" smtClean="0">
                <a:solidFill>
                  <a:schemeClr val="tx1"/>
                </a:solidFill>
              </a:rPr>
              <a:t>The different kinds of sounds you choose represent different tone colours or timbres.  </a:t>
            </a:r>
          </a:p>
          <a:p>
            <a:pPr marL="514350" indent="-514350"/>
            <a:endParaRPr lang="en-CA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Documenting the Skill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8"/>
            <a:ext cx="7767638" cy="475047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CA" sz="2800" dirty="0" smtClean="0">
                <a:solidFill>
                  <a:schemeClr val="tx1"/>
                </a:solidFill>
              </a:rPr>
              <a:t>Write a description of what you did with your class.  Include details such as – what worked well? What did not work well? How would you change it if you did it again? (You could even take a short video clip to show what the students did.)</a:t>
            </a:r>
          </a:p>
          <a:p>
            <a:pPr marL="514350" indent="-514350">
              <a:buAutoNum type="arabicPeriod"/>
            </a:pPr>
            <a:r>
              <a:rPr lang="en-CA" sz="2800" dirty="0" smtClean="0">
                <a:solidFill>
                  <a:schemeClr val="tx1"/>
                </a:solidFill>
              </a:rPr>
              <a:t>Upload </a:t>
            </a:r>
            <a:r>
              <a:rPr lang="en-CA" sz="2800" dirty="0" smtClean="0">
                <a:solidFill>
                  <a:schemeClr val="tx1"/>
                </a:solidFill>
              </a:rPr>
              <a:t>this to the Lesson 1.</a:t>
            </a:r>
          </a:p>
          <a:p>
            <a:pPr marL="514350" indent="-514350">
              <a:buAutoNum type="arabicPeriod"/>
            </a:pPr>
            <a:endParaRPr lang="en-CA" sz="2800" dirty="0" smtClean="0">
              <a:solidFill>
                <a:schemeClr val="tx1"/>
              </a:solidFill>
            </a:endParaRPr>
          </a:p>
          <a:p>
            <a:pPr marL="514350" indent="-514350"/>
            <a:endParaRPr lang="en-CA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438</Words>
  <Application>Microsoft Office PowerPoint</Application>
  <PresentationFormat>On-screen Show (4:3)</PresentationFormat>
  <Paragraphs>52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1_Office Theme</vt:lpstr>
      <vt:lpstr>Lesson One</vt:lpstr>
      <vt:lpstr>Beat</vt:lpstr>
      <vt:lpstr>Finding the Beat</vt:lpstr>
      <vt:lpstr>Adding the rhythm</vt:lpstr>
      <vt:lpstr>Beat and Rhythm Together</vt:lpstr>
      <vt:lpstr>Exploring beat and rhythm</vt:lpstr>
      <vt:lpstr>Practicing Beat and Rhythm</vt:lpstr>
      <vt:lpstr>Documenting the Skill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One</dc:title>
  <dc:creator>Ruth Morrison</dc:creator>
  <cp:lastModifiedBy>Ruth</cp:lastModifiedBy>
  <cp:revision>33</cp:revision>
  <cp:lastPrinted>1601-01-01T00:00:00Z</cp:lastPrinted>
  <dcterms:created xsi:type="dcterms:W3CDTF">2010-03-20T23:56:04Z</dcterms:created>
  <dcterms:modified xsi:type="dcterms:W3CDTF">2010-08-10T16:39:42Z</dcterms:modified>
</cp:coreProperties>
</file>